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4"/>
  </p:sldMasterIdLst>
  <p:sldIdLst>
    <p:sldId id="256" r:id="rId5"/>
    <p:sldId id="257" r:id="rId6"/>
    <p:sldId id="258" r:id="rId7"/>
    <p:sldId id="266" r:id="rId8"/>
    <p:sldId id="259" r:id="rId9"/>
    <p:sldId id="267" r:id="rId10"/>
    <p:sldId id="260" r:id="rId11"/>
    <p:sldId id="263" r:id="rId12"/>
    <p:sldId id="261" r:id="rId13"/>
    <p:sldId id="265" r:id="rId14"/>
  </p:sldIdLst>
  <p:sldSz cx="18288000" cy="10287000"/>
  <p:notesSz cx="6858000" cy="9144000"/>
  <p:embeddedFontLst>
    <p:embeddedFont>
      <p:font typeface="Aptos Serif" panose="02020604070405020304" pitchFamily="18" charset="0"/>
      <p:regular r:id="rId15"/>
      <p:bold r:id="rId16"/>
      <p:italic r:id="rId17"/>
      <p:boldItalic r:id="rId18"/>
    </p:embeddedFont>
    <p:embeddedFont>
      <p:font typeface="Garamond" panose="02020404030301010803" pitchFamily="18" charset="0"/>
      <p:regular r:id="rId19"/>
      <p:bold r:id="rId20"/>
      <p:italic r:id="rId21"/>
    </p:embeddedFont>
    <p:embeddedFont>
      <p:font typeface="Glacial Indifference Bold" panose="020B0604020202020204" charset="0"/>
      <p:regular r:id="rId22"/>
    </p:embeddedFont>
    <p:embeddedFont>
      <p:font typeface="HK Grotesk" panose="020B0604020202020204" charset="0"/>
      <p:regular r:id="rId23"/>
    </p:embeddedFont>
    <p:embeddedFont>
      <p:font typeface="HK Grotesk Italics" panose="020B0604020202020204" charset="0"/>
      <p:regular r:id="rId24"/>
    </p:embeddedFont>
    <p:embeddedFont>
      <p:font typeface="Roboto Mono" panose="00000009000000000000" pitchFamily="49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CDCE69-567C-412D-B8BA-F4402526791C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BB9C2C-33A3-412A-8292-EAE87B14BAA4}" type="pres">
      <dgm:prSet presAssocID="{35CDCE69-567C-412D-B8BA-F4402526791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D7D4319F-EEFE-41BF-9806-9513EE06AFEE}" type="presOf" srcId="{35CDCE69-567C-412D-B8BA-F4402526791C}" destId="{BDBB9C2C-33A3-412A-8292-EAE87B14BAA4}" srcOrd="0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jpeg>
</file>

<file path=ppt/media/image16.jpg>
</file>

<file path=ppt/media/image17.jpe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" y="0"/>
            <a:ext cx="18283238" cy="10308339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8598" y="2806697"/>
            <a:ext cx="10223504" cy="2273300"/>
          </a:xfrm>
        </p:spPr>
        <p:txBody>
          <a:bodyPr anchor="b">
            <a:noAutofit/>
          </a:bodyPr>
          <a:lstStyle>
            <a:lvl1pPr algn="ctr">
              <a:defRPr sz="81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8598" y="5486396"/>
            <a:ext cx="10223504" cy="1981203"/>
          </a:xfrm>
        </p:spPr>
        <p:txBody>
          <a:bodyPr anchor="t">
            <a:normAutofit/>
          </a:bodyPr>
          <a:lstStyle>
            <a:lvl1pPr marL="0" indent="0" algn="ctr">
              <a:buNone/>
              <a:defRPr sz="3150">
                <a:solidFill>
                  <a:schemeClr val="tx1"/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974849" y="7556495"/>
            <a:ext cx="1346201" cy="4191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596" y="7556495"/>
            <a:ext cx="7821953" cy="4191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435351" y="7556495"/>
            <a:ext cx="826751" cy="41910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4038599" y="5283197"/>
            <a:ext cx="1022350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0695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2" y="7223122"/>
            <a:ext cx="14414499" cy="850107"/>
          </a:xfrm>
        </p:spPr>
        <p:txBody>
          <a:bodyPr anchor="b">
            <a:normAutofit/>
          </a:bodyPr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62141" y="1562099"/>
            <a:ext cx="15158958" cy="5003804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3102" y="8073230"/>
            <a:ext cx="14414499" cy="740568"/>
          </a:xfrm>
        </p:spPr>
        <p:txBody>
          <a:bodyPr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529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5802" y="1473198"/>
            <a:ext cx="14389098" cy="4432302"/>
          </a:xfrm>
        </p:spPr>
        <p:txBody>
          <a:bodyPr anchor="ctr">
            <a:normAutofit/>
          </a:bodyPr>
          <a:lstStyle>
            <a:lvl1pPr algn="ct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5802" y="6515099"/>
            <a:ext cx="14389098" cy="2298701"/>
          </a:xfrm>
        </p:spPr>
        <p:txBody>
          <a:bodyPr anchor="ctr">
            <a:normAutofit/>
          </a:bodyPr>
          <a:lstStyle>
            <a:lvl1pPr marL="0" indent="0" algn="ctr">
              <a:buNone/>
              <a:defRPr sz="30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94254" y="62102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66476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0" y="1473198"/>
            <a:ext cx="13944597" cy="3556002"/>
          </a:xfrm>
        </p:spPr>
        <p:txBody>
          <a:bodyPr anchor="ctr">
            <a:normAutofit/>
          </a:bodyPr>
          <a:lstStyle>
            <a:lvl1pPr algn="ctr">
              <a:defRPr sz="48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12218" y="5029200"/>
            <a:ext cx="13258803" cy="8763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30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6515099"/>
            <a:ext cx="14414499" cy="2298701"/>
          </a:xfrm>
        </p:spPr>
        <p:txBody>
          <a:bodyPr anchor="ctr">
            <a:normAutofit/>
          </a:bodyPr>
          <a:lstStyle>
            <a:lvl1pPr marL="0" indent="0" algn="ctr">
              <a:buNone/>
              <a:defRPr sz="30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293020" y="1319942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900401" y="4241805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094254" y="62102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65750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3" y="4962872"/>
            <a:ext cx="14414502" cy="2203200"/>
          </a:xfrm>
        </p:spPr>
        <p:txBody>
          <a:bodyPr anchor="b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7166072"/>
            <a:ext cx="14414502" cy="1290600"/>
          </a:xfrm>
        </p:spPr>
        <p:txBody>
          <a:bodyPr anchor="t">
            <a:normAutofit/>
          </a:bodyPr>
          <a:lstStyle>
            <a:lvl1pPr marL="0" indent="0" algn="l">
              <a:buNone/>
              <a:defRPr sz="30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6395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0" y="1473198"/>
            <a:ext cx="13944597" cy="3365502"/>
          </a:xfrm>
        </p:spPr>
        <p:txBody>
          <a:bodyPr anchor="ctr">
            <a:normAutofit/>
          </a:bodyPr>
          <a:lstStyle>
            <a:lvl1pPr algn="ctr">
              <a:defRPr sz="48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943102" y="5458968"/>
            <a:ext cx="14414502" cy="133045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6794500"/>
            <a:ext cx="14414502" cy="2019300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293020" y="1319942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900401" y="3898892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094254" y="5143500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0278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2" y="1473198"/>
            <a:ext cx="14414499" cy="336550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943102" y="5445252"/>
            <a:ext cx="14414502" cy="126187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42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0" y="6705599"/>
            <a:ext cx="14414505" cy="210820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94254" y="5143500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43018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1611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499035" y="1473197"/>
            <a:ext cx="2836343" cy="734060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3098" y="1473198"/>
            <a:ext cx="11149538" cy="7340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295835" y="1485900"/>
            <a:ext cx="0" cy="73152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4122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18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2604" y="2628909"/>
            <a:ext cx="12238032" cy="2733771"/>
          </a:xfrm>
        </p:spPr>
        <p:txBody>
          <a:bodyPr anchor="b">
            <a:normAutofit/>
          </a:bodyPr>
          <a:lstStyle>
            <a:lvl1pPr algn="ctr">
              <a:defRPr sz="6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2601" y="5769077"/>
            <a:ext cx="12238035" cy="1431821"/>
          </a:xfrm>
        </p:spPr>
        <p:txBody>
          <a:bodyPr anchor="t">
            <a:normAutofit/>
          </a:bodyPr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019085" y="5565878"/>
            <a:ext cx="1224507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2470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7672" y="3840480"/>
            <a:ext cx="7077456" cy="496519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72016" y="3840480"/>
            <a:ext cx="7077456" cy="496519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589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0" y="3987800"/>
            <a:ext cx="7077456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3100" y="4864894"/>
            <a:ext cx="7077456" cy="394890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71007" y="3987800"/>
            <a:ext cx="7077456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71007" y="4864894"/>
            <a:ext cx="7077456" cy="394890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0968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2094254" y="3632199"/>
            <a:ext cx="141109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0066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79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717" y="2082801"/>
            <a:ext cx="5577683" cy="2057400"/>
          </a:xfrm>
        </p:spPr>
        <p:txBody>
          <a:bodyPr anchor="b">
            <a:normAutofit/>
          </a:bodyPr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2" y="1473197"/>
            <a:ext cx="8204199" cy="734060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0717" y="4546598"/>
            <a:ext cx="5577683" cy="3657606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94254" y="4368800"/>
            <a:ext cx="5271747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3775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099" y="2825748"/>
            <a:ext cx="9362724" cy="2057400"/>
          </a:xfrm>
        </p:spPr>
        <p:txBody>
          <a:bodyPr anchor="b">
            <a:normAutofit/>
          </a:bodyPr>
          <a:lstStyle>
            <a:lvl1pPr algn="ctr">
              <a:defRPr sz="4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142247" y="1562100"/>
            <a:ext cx="4595021" cy="71628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3099" y="4883148"/>
            <a:ext cx="9362724" cy="2743200"/>
          </a:xfrm>
        </p:spPr>
        <p:txBody>
          <a:bodyPr anchor="t">
            <a:normAutofit/>
          </a:bodyPr>
          <a:lstStyle>
            <a:lvl1pPr marL="0" indent="0" algn="ctr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732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" y="1"/>
            <a:ext cx="18283238" cy="10284323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3103" y="1473199"/>
            <a:ext cx="14401794" cy="1955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3835398"/>
            <a:ext cx="14401794" cy="49784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016252" y="8953500"/>
            <a:ext cx="2400300" cy="419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pPr/>
              <a:t>4/18/2025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3102" y="8953500"/>
            <a:ext cx="10958850" cy="419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530852" y="8953500"/>
            <a:ext cx="814046" cy="419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27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ctr" defTabSz="685800" rtl="0" eaLnBrk="1" latinLnBrk="0" hangingPunct="1">
        <a:spcBef>
          <a:spcPct val="0"/>
        </a:spcBef>
        <a:buNone/>
        <a:defRPr sz="66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286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3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3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8002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7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23145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30003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accent1"/>
        </a:buClr>
        <a:buSzPct val="115000"/>
        <a:buFont typeface="Arial"/>
        <a:buChar char="•"/>
        <a:defRPr sz="21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3810001" y="-3301170"/>
            <a:ext cx="10820400" cy="13560956"/>
          </a:xfrm>
          <a:custGeom>
            <a:avLst/>
            <a:gdLst/>
            <a:ahLst/>
            <a:cxnLst/>
            <a:rect l="l" t="t" r="r" b="b"/>
            <a:pathLst>
              <a:path w="9611327" h="13560956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TextBox 4"/>
          <p:cNvSpPr txBox="1"/>
          <p:nvPr/>
        </p:nvSpPr>
        <p:spPr>
          <a:xfrm>
            <a:off x="4038600" y="4550465"/>
            <a:ext cx="11353800" cy="4445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457200" rtl="0">
              <a:buNone/>
            </a:pPr>
            <a:r>
              <a:rPr lang="en-IN" sz="3600" b="1" i="0" u="none" strike="noStrike" dirty="0">
                <a:solidFill>
                  <a:schemeClr val="bg1"/>
                </a:solidFill>
                <a:effectLst/>
                <a:latin typeface="Aptos Serif" panose="020B0502040204020203" pitchFamily="18" charset="0"/>
                <a:cs typeface="Aptos Serif" panose="020B0502040204020203" pitchFamily="18" charset="0"/>
              </a:rPr>
              <a:t>                Group Number: 36</a:t>
            </a:r>
          </a:p>
          <a:p>
            <a:pPr marL="457200" indent="457200" rtl="0">
              <a:buNone/>
            </a:pPr>
            <a:r>
              <a:rPr lang="en-IN" sz="3600" b="1" dirty="0">
                <a:solidFill>
                  <a:schemeClr val="bg1"/>
                </a:solidFill>
                <a:latin typeface="Aptos Serif" panose="020B0502040204020203" pitchFamily="18" charset="0"/>
                <a:cs typeface="Aptos Serif" panose="020B0502040204020203" pitchFamily="18" charset="0"/>
              </a:rPr>
              <a:t>                 Group Members:</a:t>
            </a:r>
            <a:endParaRPr lang="en-IN" sz="3600" b="1" dirty="0">
              <a:solidFill>
                <a:schemeClr val="bg1"/>
              </a:solidFill>
              <a:effectLst/>
              <a:latin typeface="Aptos Serif" panose="020B0502040204020203" pitchFamily="18" charset="0"/>
              <a:cs typeface="Aptos Serif" panose="020B0502040204020203" pitchFamily="18" charset="0"/>
            </a:endParaRPr>
          </a:p>
          <a:p>
            <a:pPr indent="457200" rtl="0">
              <a:buNone/>
            </a:pPr>
            <a:r>
              <a:rPr lang="en-IN" sz="3600" b="1" i="0" u="none" strike="noStrike" dirty="0">
                <a:solidFill>
                  <a:schemeClr val="bg1"/>
                </a:solidFill>
                <a:effectLst/>
                <a:latin typeface="Aptos Serif" panose="020B0502040204020203" pitchFamily="18" charset="0"/>
                <a:cs typeface="Aptos Serif" panose="020B0502040204020203" pitchFamily="18" charset="0"/>
              </a:rPr>
              <a:t>       Dasari Pardha Saradhi (2101CS22)</a:t>
            </a:r>
            <a:endParaRPr lang="en-IN" sz="3600" b="1" dirty="0">
              <a:solidFill>
                <a:schemeClr val="bg1"/>
              </a:solidFill>
              <a:effectLst/>
              <a:latin typeface="Aptos Serif" panose="020B0502040204020203" pitchFamily="18" charset="0"/>
              <a:cs typeface="Aptos Serif" panose="020B0502040204020203" pitchFamily="18" charset="0"/>
            </a:endParaRPr>
          </a:p>
          <a:p>
            <a:pPr indent="457200" rtl="0">
              <a:buNone/>
            </a:pPr>
            <a:r>
              <a:rPr lang="en-IN" sz="3600" b="1" i="0" u="none" strike="noStrike" dirty="0">
                <a:solidFill>
                  <a:schemeClr val="bg1"/>
                </a:solidFill>
                <a:effectLst/>
                <a:latin typeface="Aptos Serif" panose="020B0502040204020203" pitchFamily="18" charset="0"/>
                <a:cs typeface="Aptos Serif" panose="020B0502040204020203" pitchFamily="18" charset="0"/>
              </a:rPr>
              <a:t>      Mailaram Sai Chaitanya (2101CS41)</a:t>
            </a:r>
            <a:endParaRPr lang="en-IN" sz="3600" b="1" dirty="0">
              <a:solidFill>
                <a:schemeClr val="bg1"/>
              </a:solidFill>
              <a:effectLst/>
              <a:latin typeface="Aptos Serif" panose="020B0502040204020203" pitchFamily="18" charset="0"/>
              <a:cs typeface="Aptos Serif" panose="020B0502040204020203" pitchFamily="18" charset="0"/>
            </a:endParaRPr>
          </a:p>
          <a:p>
            <a:pPr rtl="0">
              <a:buNone/>
            </a:pPr>
            <a:r>
              <a:rPr lang="en-IN" sz="3600" b="1" i="0" u="none" strike="noStrike" dirty="0">
                <a:solidFill>
                  <a:schemeClr val="bg1"/>
                </a:solidFill>
                <a:effectLst/>
                <a:latin typeface="Aptos Serif" panose="020B0502040204020203" pitchFamily="18" charset="0"/>
                <a:cs typeface="Aptos Serif" panose="020B0502040204020203" pitchFamily="18" charset="0"/>
              </a:rPr>
              <a:t>    Gonnabattula Sowjanya Kumar (2101CS85)</a:t>
            </a:r>
            <a:endParaRPr lang="en-IN" sz="3600" b="1" dirty="0">
              <a:solidFill>
                <a:schemeClr val="bg1"/>
              </a:solidFill>
              <a:effectLst/>
              <a:latin typeface="Aptos Serif" panose="020B0502040204020203" pitchFamily="18" charset="0"/>
              <a:cs typeface="Aptos Serif" panose="020B0502040204020203" pitchFamily="18" charset="0"/>
            </a:endParaRPr>
          </a:p>
          <a:p>
            <a:pPr>
              <a:buNone/>
            </a:pPr>
            <a:br>
              <a:rPr lang="en-IN" sz="3600" b="1" dirty="0">
                <a:latin typeface="Aptos Serif" panose="020B0502040204020203" pitchFamily="18" charset="0"/>
                <a:cs typeface="Aptos Serif" panose="020B0502040204020203" pitchFamily="18" charset="0"/>
              </a:rPr>
            </a:br>
            <a:endParaRPr lang="en-IN" sz="3600" b="1" dirty="0">
              <a:latin typeface="Aptos Serif" panose="020B0502040204020203" pitchFamily="18" charset="0"/>
              <a:cs typeface="Aptos Serif" panose="020B0502040204020203" pitchFamily="18" charset="0"/>
            </a:endParaRPr>
          </a:p>
          <a:p>
            <a:pPr algn="ctr">
              <a:lnSpc>
                <a:spcPts val="4570"/>
              </a:lnSpc>
            </a:pPr>
            <a:endParaRPr lang="en-US" sz="3264" dirty="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876801" y="1094973"/>
            <a:ext cx="8686799" cy="11802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3200" b="1" dirty="0">
                <a:solidFill>
                  <a:srgbClr val="FFFFFF"/>
                </a:solidFill>
                <a:latin typeface="Arial" panose="020B0604020202020204" pitchFamily="34" charset="0"/>
                <a:ea typeface="Glacial Indifference Bold"/>
                <a:cs typeface="Arial" panose="020B0604020202020204" pitchFamily="34" charset="0"/>
                <a:sym typeface="Glacial Indifference Bold"/>
              </a:rPr>
              <a:t>CS563-NATURAL LANGUAGE PROCESSING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651632" y="1778229"/>
            <a:ext cx="8984736" cy="1180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3200" b="1" dirty="0">
                <a:solidFill>
                  <a:srgbClr val="FFFFFF"/>
                </a:solidFill>
                <a:latin typeface="Arial" panose="020B0604020202020204" pitchFamily="34" charset="0"/>
                <a:ea typeface="Glacial Indifference Bold"/>
                <a:cs typeface="Arial" panose="020B0604020202020204" pitchFamily="34" charset="0"/>
                <a:sym typeface="Glacial Indifference Bold"/>
              </a:rPr>
              <a:t>QA System For Product Manuals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5243404" y="5626628"/>
            <a:ext cx="7801192" cy="555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651632" y="4171798"/>
            <a:ext cx="8984736" cy="1451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sz="10006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rot="5400000">
            <a:off x="2019301" y="-2119086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>
              <a:lnSpc>
                <a:spcPct val="100000"/>
              </a:lnSpc>
            </a:pPr>
            <a:endParaRPr lang="en-US" dirty="0"/>
          </a:p>
        </p:txBody>
      </p:sp>
      <p:sp>
        <p:nvSpPr>
          <p:cNvPr id="8" name="TextBox 8"/>
          <p:cNvSpPr txBox="1"/>
          <p:nvPr/>
        </p:nvSpPr>
        <p:spPr>
          <a:xfrm>
            <a:off x="457200" y="366065"/>
            <a:ext cx="7315199" cy="909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4800" b="1" dirty="0">
                <a:solidFill>
                  <a:srgbClr val="FFFFFF"/>
                </a:solidFill>
                <a:latin typeface="Arial" panose="020B0604020202020204" pitchFamily="34" charset="0"/>
                <a:ea typeface="Glacial Indifference Bold"/>
                <a:cs typeface="Arial" panose="020B0604020202020204" pitchFamily="34" charset="0"/>
                <a:sym typeface="Glacial Indifference Bold"/>
              </a:rPr>
              <a:t>PROBLEM  STATEMENT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124198" y="2182651"/>
            <a:ext cx="6751639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ct val="100000"/>
              </a:lnSpc>
            </a:pPr>
            <a:r>
              <a:rPr 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develop </a:t>
            </a:r>
            <a:r>
              <a:rPr lang="en-US" sz="3600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intelligent Question Answering (QA) system that accurately </a:t>
            </a:r>
            <a:endParaRPr 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210800" y="6626477"/>
            <a:ext cx="701040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ct val="100000"/>
              </a:lnSpc>
            </a:pPr>
            <a:r>
              <a:rPr lang="en-US" sz="3600" b="0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responds to user queries about products using official manuals and user-contributed content.</a:t>
            </a:r>
            <a:endParaRPr 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 descr="Head with Gears">
            <a:extLst>
              <a:ext uri="{FF2B5EF4-FFF2-40B4-BE49-F238E27FC236}">
                <a16:creationId xmlns:a16="http://schemas.microsoft.com/office/drawing/2014/main" id="{D51FD91D-CDF2-541F-ABA8-1F7A9964D744}"/>
              </a:ext>
            </a:extLst>
          </p:cNvPr>
          <p:cNvSpPr/>
          <p:nvPr/>
        </p:nvSpPr>
        <p:spPr>
          <a:xfrm>
            <a:off x="304800" y="1943100"/>
            <a:ext cx="2752838" cy="2431956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7" name="Rectangle 16" descr="Flowchart">
            <a:extLst>
              <a:ext uri="{FF2B5EF4-FFF2-40B4-BE49-F238E27FC236}">
                <a16:creationId xmlns:a16="http://schemas.microsoft.com/office/drawing/2014/main" id="{A838FA0B-A9E1-356A-018D-2307906D9953}"/>
              </a:ext>
            </a:extLst>
          </p:cNvPr>
          <p:cNvSpPr/>
          <p:nvPr/>
        </p:nvSpPr>
        <p:spPr>
          <a:xfrm>
            <a:off x="6342744" y="6626477"/>
            <a:ext cx="2713036" cy="1838044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 flipH="1">
            <a:off x="1752600" y="962025"/>
            <a:ext cx="4956202" cy="8229600"/>
          </a:xfrm>
          <a:custGeom>
            <a:avLst/>
            <a:gdLst/>
            <a:ahLst/>
            <a:cxnLst/>
            <a:rect l="l" t="t" r="r" b="b"/>
            <a:pathLst>
              <a:path w="4956202" h="8229600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6629400" y="382369"/>
            <a:ext cx="5330557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DATASET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229600" y="2085409"/>
            <a:ext cx="9372600" cy="7602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rtl="0">
              <a:spcAft>
                <a:spcPts val="1200"/>
              </a:spcAft>
              <a:buNone/>
            </a:pP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Collection:</a:t>
            </a:r>
          </a:p>
          <a:p>
            <a:pPr rtl="0">
              <a:spcAft>
                <a:spcPts val="1200"/>
              </a:spcAft>
              <a:buNone/>
            </a:pP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1200"/>
              </a:spcAft>
            </a:pP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1) </a:t>
            </a: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Collected from official manufacturer websites 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         like manualslib.com and user forums.</a:t>
            </a:r>
          </a:p>
          <a:p>
            <a:pPr>
              <a:spcAft>
                <a:spcPts val="1200"/>
              </a:spcAft>
            </a:pP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  2) Extracted structured information like product  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          features, </a:t>
            </a: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troubleshooting guides, and FAQs</a:t>
            </a:r>
            <a:endParaRPr lang="en-US" sz="3200" b="0" dirty="0">
              <a:solidFill>
                <a:schemeClr val="bg1"/>
              </a:solidFill>
              <a:effectLst/>
            </a:endParaRPr>
          </a:p>
          <a:p>
            <a:pPr>
              <a:spcAft>
                <a:spcPts val="1200"/>
              </a:spcAft>
            </a:pP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  3) Gathered real-world Q&amp;A from platforms like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          Reddit(tech support, electronics, etc) </a:t>
            </a:r>
            <a:r>
              <a:rPr lang="en-US" sz="32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Stack</a:t>
            </a: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>
              <a:spcAft>
                <a:spcPts val="1200"/>
              </a:spcAft>
            </a:pPr>
            <a:r>
              <a:rPr lang="en-US" sz="3200" b="1" dirty="0">
                <a:solidFill>
                  <a:srgbClr val="000000"/>
                </a:solidFill>
                <a:latin typeface="Arial" panose="020B0604020202020204" pitchFamily="34" charset="0"/>
              </a:rPr>
              <a:t>          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over</a:t>
            </a:r>
            <a:r>
              <a:rPr lang="en-US" sz="32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flow</a:t>
            </a: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and other review forums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32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>
              <a:spcAft>
                <a:spcPts val="1200"/>
              </a:spcAft>
            </a:pPr>
            <a:endParaRPr lang="en-US" sz="32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>
              <a:spcAft>
                <a:spcPts val="1200"/>
              </a:spcAft>
              <a:buNone/>
            </a:pP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Aft>
                <a:spcPts val="1200"/>
              </a:spcAft>
              <a:buNone/>
            </a:pP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403422" y="962025"/>
            <a:ext cx="4855878" cy="5238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1" dirty="0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A9453-2F10-008E-3E0A-138513347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ADC93B7-DCDE-9C54-26CA-2D40BF1FDF30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B1DEC7A-A3C5-3470-0F17-3E7A69A9A53B}"/>
              </a:ext>
            </a:extLst>
          </p:cNvPr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0E27DC7C-BD25-AE4D-5F38-B278EBF98203}"/>
              </a:ext>
            </a:extLst>
          </p:cNvPr>
          <p:cNvSpPr/>
          <p:nvPr/>
        </p:nvSpPr>
        <p:spPr>
          <a:xfrm flipH="1">
            <a:off x="1752600" y="962025"/>
            <a:ext cx="4956202" cy="8229600"/>
          </a:xfrm>
          <a:custGeom>
            <a:avLst/>
            <a:gdLst/>
            <a:ahLst/>
            <a:cxnLst/>
            <a:rect l="l" t="t" r="r" b="b"/>
            <a:pathLst>
              <a:path w="4956202" h="8229600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C4517FFD-DD99-11EB-22FF-B24176CC8370}"/>
              </a:ext>
            </a:extLst>
          </p:cNvPr>
          <p:cNvSpPr txBox="1"/>
          <p:nvPr/>
        </p:nvSpPr>
        <p:spPr>
          <a:xfrm>
            <a:off x="6272455" y="327364"/>
            <a:ext cx="5330557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DATASET 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A162C8E-A678-B452-14E2-CB20DA6AB4C9}"/>
              </a:ext>
            </a:extLst>
          </p:cNvPr>
          <p:cNvSpPr txBox="1"/>
          <p:nvPr/>
        </p:nvSpPr>
        <p:spPr>
          <a:xfrm>
            <a:off x="7772400" y="1697883"/>
            <a:ext cx="10287000" cy="88947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rtl="0">
              <a:spcAft>
                <a:spcPts val="1200"/>
              </a:spcAft>
              <a:buNone/>
            </a:pP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Annotation:</a:t>
            </a:r>
          </a:p>
          <a:p>
            <a:pPr>
              <a:spcAft>
                <a:spcPts val="1200"/>
              </a:spcAft>
            </a:pP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Each QA pair was converted into the </a:t>
            </a:r>
            <a:r>
              <a:rPr lang="en-US" sz="32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Stanford</a:t>
            </a: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>
              <a:spcAft>
                <a:spcPts val="1200"/>
              </a:spcAft>
            </a:pPr>
            <a:r>
              <a:rPr lang="en-US" sz="3200" b="1" dirty="0">
                <a:solidFill>
                  <a:srgbClr val="000000"/>
                </a:solidFill>
                <a:latin typeface="Arial" panose="020B0604020202020204" pitchFamily="34" charset="0"/>
              </a:rPr>
              <a:t>    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Question </a:t>
            </a:r>
            <a:r>
              <a:rPr lang="en-US" sz="32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Answering Dataset </a:t>
            </a: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US" sz="32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SQuAD</a:t>
            </a:r>
            <a:r>
              <a:rPr lang="en-US" sz="3200" b="1" dirty="0">
                <a:solidFill>
                  <a:srgbClr val="000000"/>
                </a:solidFill>
                <a:latin typeface="Arial" panose="020B0604020202020204" pitchFamily="34" charset="0"/>
              </a:rPr>
              <a:t>  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format.</a:t>
            </a:r>
            <a:endParaRPr lang="en-US" sz="32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         </a:t>
            </a:r>
          </a:p>
          <a:p>
            <a:pPr>
              <a:spcAft>
                <a:spcPts val="1200"/>
              </a:spcAft>
            </a:pP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   </a:t>
            </a: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Roboto Mono" panose="020F0502020204030204" pitchFamily="49" charset="0"/>
              </a:rPr>
              <a:t>Context:</a:t>
            </a: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Extracted paragraph from the manual.</a:t>
            </a:r>
            <a:endParaRPr lang="en-US" sz="3200" b="0" dirty="0">
              <a:solidFill>
                <a:schemeClr val="bg1"/>
              </a:solidFill>
              <a:effectLst/>
            </a:endParaRPr>
          </a:p>
          <a:p>
            <a:pPr>
              <a:spcAft>
                <a:spcPts val="1200"/>
              </a:spcAft>
            </a:pP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     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     </a:t>
            </a: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Roboto Mono" panose="00000009000000000000" pitchFamily="49" charset="0"/>
              </a:rPr>
              <a:t>Question:</a:t>
            </a: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User query from forums.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     </a:t>
            </a:r>
            <a:endParaRPr lang="en-US" sz="32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>
              <a:spcAft>
                <a:spcPts val="1200"/>
              </a:spcAft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    </a:t>
            </a:r>
            <a:r>
              <a:rPr lang="en-US" sz="3200" dirty="0">
                <a:solidFill>
                  <a:schemeClr val="bg1"/>
                </a:solidFill>
                <a:latin typeface="Roboto Mono" panose="00000009000000000000" pitchFamily="49" charset="0"/>
              </a:rPr>
              <a:t>A</a:t>
            </a: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Roboto Mono" panose="00000009000000000000" pitchFamily="49" charset="0"/>
              </a:rPr>
              <a:t>nswer:</a:t>
            </a:r>
            <a:r>
              <a:rPr lang="en-US" sz="3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:Corresponding answer span found in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                       the context.</a:t>
            </a:r>
            <a:endParaRPr lang="en-US" sz="32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>
              <a:spcAft>
                <a:spcPts val="1200"/>
              </a:spcAft>
            </a:pPr>
            <a:endParaRPr lang="en-US" sz="32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>
              <a:spcAft>
                <a:spcPts val="1200"/>
              </a:spcAft>
            </a:pPr>
            <a:endParaRPr lang="en-US" sz="32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>
              <a:spcAft>
                <a:spcPts val="1200"/>
              </a:spcAft>
              <a:buNone/>
            </a:pP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Aft>
                <a:spcPts val="1200"/>
              </a:spcAft>
              <a:buNone/>
            </a:pP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58350BD9-72CC-72EA-FF58-7FEDA7671B77}"/>
              </a:ext>
            </a:extLst>
          </p:cNvPr>
          <p:cNvSpPr txBox="1"/>
          <p:nvPr/>
        </p:nvSpPr>
        <p:spPr>
          <a:xfrm>
            <a:off x="12403422" y="962025"/>
            <a:ext cx="4855878" cy="5238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1" dirty="0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8407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rot="5400000">
            <a:off x="2055718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0043898" y="1038010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198968" y="114680"/>
            <a:ext cx="6142093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48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METHODOLOGY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1877" y="1162215"/>
            <a:ext cx="8843748" cy="99104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rtl="0">
              <a:spcBef>
                <a:spcPts val="1200"/>
              </a:spcBef>
              <a:spcAft>
                <a:spcPts val="200"/>
              </a:spcAft>
              <a:buNone/>
            </a:pPr>
            <a:r>
              <a:rPr lang="en-IN" sz="2800" b="1" i="1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Model Loading &amp; Architecture:</a:t>
            </a:r>
          </a:p>
          <a:p>
            <a:pPr rtl="0">
              <a:spcBef>
                <a:spcPts val="1200"/>
              </a:spcBef>
              <a:spcAft>
                <a:spcPts val="200"/>
              </a:spcAft>
              <a:buNone/>
            </a:pPr>
            <a:r>
              <a:rPr lang="en-IN" sz="2800" b="1" i="1" dirty="0">
                <a:solidFill>
                  <a:schemeClr val="bg1"/>
                </a:solidFill>
                <a:latin typeface="Arial" panose="020B0604020202020204" pitchFamily="34" charset="0"/>
              </a:rPr>
              <a:t>  1) </a:t>
            </a:r>
            <a:r>
              <a:rPr lang="en-US" sz="2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Base Model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BERT-base-uncased </a:t>
            </a:r>
          </a:p>
          <a:p>
            <a:pPr rtl="0">
              <a:spcBef>
                <a:spcPts val="1200"/>
              </a:spcBef>
              <a:spcAft>
                <a:spcPts val="200"/>
              </a:spcAft>
              <a:buNone/>
            </a:pP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1200"/>
              </a:spcBef>
              <a:spcAft>
                <a:spcPts val="20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2) </a:t>
            </a:r>
            <a:r>
              <a:rPr lang="en-US" sz="2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LoRA Adaptation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Low-Rank Adaptation for </a:t>
            </a: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                       		     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Parameter-Efficient Fine- 					                            Turing(PEFT)</a:t>
            </a:r>
          </a:p>
          <a:p>
            <a:pPr>
              <a:spcBef>
                <a:spcPts val="1200"/>
              </a:spcBef>
              <a:spcAft>
                <a:spcPts val="200"/>
              </a:spcAft>
            </a:pP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3) </a:t>
            </a:r>
            <a:r>
              <a:rPr lang="en-US" sz="2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PEFT Integration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LoRA weights loaded using 					                       HuggingFace's 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Roboto Mono" panose="00000009000000000000" pitchFamily="49" charset="0"/>
              </a:rPr>
              <a:t>PeftModel   				           and 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Combined with base BERT 				                  QA model to form the final 					                       Architecture.</a:t>
            </a:r>
          </a:p>
          <a:p>
            <a:pPr>
              <a:spcBef>
                <a:spcPts val="1200"/>
              </a:spcBef>
              <a:spcAft>
                <a:spcPts val="200"/>
              </a:spcAft>
            </a:pP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1200"/>
              </a:spcBef>
              <a:spcAft>
                <a:spcPts val="20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4) </a:t>
            </a:r>
            <a:r>
              <a:rPr lang="en-US" sz="2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Tokenizer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Roboto Mono" panose="00000009000000000000" pitchFamily="49" charset="0"/>
              </a:rPr>
              <a:t>BertTokenizerFast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loaded from the      </a:t>
            </a:r>
          </a:p>
          <a:p>
            <a:pPr rtl="0">
              <a:spcBef>
                <a:spcPts val="1200"/>
              </a:spcBef>
              <a:spcAft>
                <a:spcPts val="20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                       same model path.</a:t>
            </a:r>
            <a:endParaRPr lang="en-US" sz="2400" b="0" dirty="0">
              <a:effectLst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                                    </a:t>
            </a: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1200"/>
              </a:spcBef>
              <a:spcAft>
                <a:spcPts val="200"/>
              </a:spcAft>
              <a:buNone/>
            </a:pP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8D1E5D-01F2-40CF-1C9B-62344C7DB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D5B65BC-710E-AC5E-F51F-27BB805B09D8}"/>
              </a:ext>
            </a:extLst>
          </p:cNvPr>
          <p:cNvSpPr/>
          <p:nvPr/>
        </p:nvSpPr>
        <p:spPr>
          <a:xfrm flipH="1">
            <a:off x="-57925" y="-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CC07C48F-9D60-710C-3B21-D2CE70A99656}"/>
              </a:ext>
            </a:extLst>
          </p:cNvPr>
          <p:cNvSpPr/>
          <p:nvPr/>
        </p:nvSpPr>
        <p:spPr>
          <a:xfrm rot="5400000">
            <a:off x="2055718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678EAD5C-41B2-7095-C81C-E184EA412DA1}"/>
              </a:ext>
            </a:extLst>
          </p:cNvPr>
          <p:cNvSpPr/>
          <p:nvPr/>
        </p:nvSpPr>
        <p:spPr>
          <a:xfrm>
            <a:off x="9667645" y="1148688"/>
            <a:ext cx="8115300" cy="7989621"/>
          </a:xfrm>
          <a:custGeom>
            <a:avLst/>
            <a:gdLst/>
            <a:ahLst/>
            <a:cxnLst/>
            <a:rect l="l" t="t" r="r" b="b"/>
            <a:pathLst>
              <a:path w="8115300" h="7989621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DF9CFB5E-D2AA-918F-FD42-00379785367E}"/>
              </a:ext>
            </a:extLst>
          </p:cNvPr>
          <p:cNvSpPr txBox="1"/>
          <p:nvPr/>
        </p:nvSpPr>
        <p:spPr>
          <a:xfrm>
            <a:off x="198968" y="538245"/>
            <a:ext cx="6142093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48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METHODOLOGY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D4C76CD-D7DA-1590-AF86-636621E6B430}"/>
              </a:ext>
            </a:extLst>
          </p:cNvPr>
          <p:cNvSpPr txBox="1"/>
          <p:nvPr/>
        </p:nvSpPr>
        <p:spPr>
          <a:xfrm>
            <a:off x="224368" y="1562100"/>
            <a:ext cx="8996148" cy="109517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rtl="0">
              <a:spcAft>
                <a:spcPts val="1200"/>
              </a:spcAft>
              <a:buNone/>
            </a:pPr>
            <a:r>
              <a:rPr lang="en-IN" sz="2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End-to-End QA Evaluation Pipeline:</a:t>
            </a:r>
          </a:p>
          <a:p>
            <a:pPr rtl="0">
              <a:spcAft>
                <a:spcPts val="1200"/>
              </a:spcAft>
              <a:buNone/>
            </a:pPr>
            <a:endParaRPr lang="en-IN" sz="2800" b="1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>
              <a:spcAft>
                <a:spcPts val="1200"/>
              </a:spcAft>
              <a:buNone/>
            </a:pPr>
            <a:r>
              <a:rPr lang="en-IN" sz="2800" b="1" i="1" dirty="0">
                <a:solidFill>
                  <a:schemeClr val="bg1"/>
                </a:solidFill>
                <a:latin typeface="Arial" panose="020B0604020202020204" pitchFamily="34" charset="0"/>
              </a:rPr>
              <a:t>  1)  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Load LoRA fine-tuned BERT model and tokenizer.</a:t>
            </a:r>
          </a:p>
          <a:p>
            <a:pPr rtl="0">
              <a:spcAft>
                <a:spcPts val="1200"/>
              </a:spcAft>
              <a:buNone/>
            </a:pP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>
              <a:spcAft>
                <a:spcPts val="1200"/>
              </a:spcAft>
              <a:buNone/>
            </a:pP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2)  </a:t>
            </a:r>
            <a:r>
              <a:rPr lang="fr-FR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Parse multiple SQuAD-style JSON files.</a:t>
            </a:r>
          </a:p>
          <a:p>
            <a:pPr rtl="0">
              <a:spcAft>
                <a:spcPts val="1200"/>
              </a:spcAft>
              <a:buNone/>
            </a:pPr>
            <a:endParaRPr lang="fr-FR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>
              <a:spcAft>
                <a:spcPts val="120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3)  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Prepare validation split and convert to </a:t>
            </a:r>
          </a:p>
          <a:p>
            <a:pPr rtl="0">
              <a:spcAft>
                <a:spcPts val="120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     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HuggingFace  Dataset.</a:t>
            </a:r>
          </a:p>
          <a:p>
            <a:pPr rtl="0">
              <a:spcBef>
                <a:spcPts val="1200"/>
              </a:spcBef>
              <a:spcAft>
                <a:spcPts val="20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4)  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Tokenize with proper context-answer mapping.</a:t>
            </a:r>
          </a:p>
          <a:p>
            <a:pPr rtl="0">
              <a:spcBef>
                <a:spcPts val="1200"/>
              </a:spcBef>
              <a:spcAft>
                <a:spcPts val="200"/>
              </a:spcAft>
              <a:buNone/>
            </a:pP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5) Compute predicted answers from model logits.</a:t>
            </a:r>
          </a:p>
          <a:p>
            <a:pPr>
              <a:spcBef>
                <a:spcPts val="1200"/>
              </a:spcBef>
              <a:spcAft>
                <a:spcPts val="200"/>
              </a:spcAft>
            </a:pP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>
              <a:buNone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6) 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Evaluate predictions using SQuAD metrics (EM, F1)</a:t>
            </a:r>
            <a:endParaRPr lang="en-US" sz="3200" b="0" dirty="0">
              <a:solidFill>
                <a:schemeClr val="bg1"/>
              </a:solidFill>
              <a:effectLst/>
            </a:endParaRPr>
          </a:p>
          <a:p>
            <a:pPr>
              <a:buNone/>
            </a:pPr>
            <a:br>
              <a:rPr lang="en-US" sz="3200" dirty="0">
                <a:solidFill>
                  <a:schemeClr val="bg1"/>
                </a:solidFill>
              </a:rPr>
            </a:br>
            <a:endParaRPr lang="en-US" sz="3200" b="0" dirty="0">
              <a:solidFill>
                <a:schemeClr val="bg1"/>
              </a:solidFill>
              <a:effectLst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endParaRPr lang="en-US" sz="2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rtl="0">
              <a:spcBef>
                <a:spcPts val="1200"/>
              </a:spcBef>
              <a:spcAft>
                <a:spcPts val="200"/>
              </a:spcAft>
              <a:buNone/>
            </a:pP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>
              <a:spcBef>
                <a:spcPts val="1200"/>
              </a:spcBef>
              <a:spcAft>
                <a:spcPts val="200"/>
              </a:spcAft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                                    </a:t>
            </a: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1200"/>
              </a:spcBef>
              <a:spcAft>
                <a:spcPts val="200"/>
              </a:spcAft>
              <a:buNone/>
            </a:pPr>
            <a:endParaRPr lang="en-US" sz="2800" b="0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593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rot="5400000" flipV="1">
            <a:off x="5887357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372600" y="1333500"/>
            <a:ext cx="8229600" cy="8229600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r="-38492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800600" y="80766"/>
            <a:ext cx="5330557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Results</a:t>
            </a:r>
          </a:p>
        </p:txBody>
      </p:sp>
      <p:pic>
        <p:nvPicPr>
          <p:cNvPr id="14" name="Picture 13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33669364-6D1A-5346-4C55-FF8479C878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50" y="1277012"/>
            <a:ext cx="17609499" cy="88802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rot="5400000">
            <a:off x="2113643" y="-2113643"/>
            <a:ext cx="10287000" cy="14514286"/>
          </a:xfrm>
          <a:custGeom>
            <a:avLst/>
            <a:gdLst/>
            <a:ahLst/>
            <a:cxnLst/>
            <a:rect l="l" t="t" r="r" b="b"/>
            <a:pathLst>
              <a:path w="10287000" h="14514286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267916" y="1028700"/>
            <a:ext cx="8229600" cy="8229600"/>
            <a:chOff x="0" y="0"/>
            <a:chExt cx="14840029" cy="14840029"/>
          </a:xfrm>
        </p:grpSpPr>
        <p:sp>
          <p:nvSpPr>
            <p:cNvPr id="5" name="Freeform 5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Freeform 6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Freeform 7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6"/>
              <a:stretch>
                <a:fillRect l="-24572" r="-2457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2910400"/>
            <a:ext cx="6706974" cy="10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sz="7114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ACHIEVEMENT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4280023"/>
            <a:ext cx="7899970" cy="3134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7"/>
              </a:lnSpc>
            </a:pP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Lorem ipsum dolor sit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amet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,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consectetur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adipiscing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elit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. Integer ipsum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enim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,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sodales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id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nunc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sit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amet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,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interdum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gravida ex. In sit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amet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maximus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nisl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,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ut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ullamcorper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turpis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. Sed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lobortis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eros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arcu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,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iaculis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aliquet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eros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molestie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ut.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Ut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porttitor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dolor non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molestie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2962" dirty="0" err="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dapibus</a:t>
            </a:r>
            <a:r>
              <a:rPr lang="en-US" sz="2962" dirty="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33400" y="120321"/>
            <a:ext cx="485587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1" dirty="0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DEMO VIDEO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8734425"/>
            <a:ext cx="485587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1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pic>
        <p:nvPicPr>
          <p:cNvPr id="12" name="NLP Project Sample Video">
            <a:hlinkClick r:id="" action="ppaction://media"/>
            <a:extLst>
              <a:ext uri="{FF2B5EF4-FFF2-40B4-BE49-F238E27FC236}">
                <a16:creationId xmlns:a16="http://schemas.microsoft.com/office/drawing/2014/main" id="{52050C32-A5C8-76D5-1F15-BFA6C63B0D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678" y="766762"/>
            <a:ext cx="18226321" cy="95202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4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457200" y="1181100"/>
            <a:ext cx="17830800" cy="109757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721"/>
              </a:lnSpc>
            </a:pPr>
            <a:r>
              <a:rPr lang="en-US" sz="4000" b="1" dirty="0">
                <a:solidFill>
                  <a:srgbClr val="FFFFFF"/>
                </a:solidFill>
                <a:latin typeface="Arial" panose="020B0604020202020204" pitchFamily="34" charset="0"/>
                <a:ea typeface="Glacial Indifference Bold"/>
                <a:cs typeface="Arial" panose="020B0604020202020204" pitchFamily="34" charset="0"/>
                <a:sym typeface="Glacial Indifference Bold"/>
              </a:rPr>
              <a:t>CONTRIBUTION:</a:t>
            </a:r>
          </a:p>
          <a:p>
            <a:pPr rtl="0">
              <a:spcAft>
                <a:spcPts val="1200"/>
              </a:spcAft>
              <a:buNone/>
            </a:pPr>
            <a:r>
              <a:rPr lang="en-IN" sz="2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Dasari </a:t>
            </a:r>
            <a:r>
              <a:rPr lang="en-IN" sz="28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Pardha</a:t>
            </a:r>
            <a:r>
              <a:rPr lang="en-IN" sz="2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N" sz="28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Saradhi</a:t>
            </a:r>
            <a:r>
              <a:rPr lang="en-IN" sz="2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(2101CS22):</a:t>
            </a:r>
          </a:p>
          <a:p>
            <a:pPr rtl="0">
              <a:spcAft>
                <a:spcPts val="1200"/>
              </a:spcAft>
              <a:buNone/>
            </a:pPr>
            <a:endParaRPr lang="en-IN" sz="2800" b="0" dirty="0">
              <a:solidFill>
                <a:schemeClr val="bg1"/>
              </a:solidFill>
              <a:effectLst/>
            </a:endParaRPr>
          </a:p>
          <a:p>
            <a:pPr rtl="0">
              <a:spcAft>
                <a:spcPts val="1200"/>
              </a:spcAft>
              <a:buNone/>
            </a:pPr>
            <a:br>
              <a:rPr lang="en-IN" sz="2800" b="0" dirty="0">
                <a:solidFill>
                  <a:schemeClr val="bg1"/>
                </a:solidFill>
                <a:effectLst/>
              </a:rPr>
            </a:br>
            <a:endParaRPr lang="en-IN" sz="2800" b="0" dirty="0">
              <a:solidFill>
                <a:schemeClr val="bg1"/>
              </a:solidFill>
              <a:effectLst/>
            </a:endParaRPr>
          </a:p>
          <a:p>
            <a:pPr rtl="0">
              <a:spcAft>
                <a:spcPts val="1200"/>
              </a:spcAft>
              <a:buNone/>
            </a:pPr>
            <a:endParaRPr lang="en-IN" sz="2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rtl="0">
              <a:spcAft>
                <a:spcPts val="1200"/>
              </a:spcAft>
              <a:buNone/>
            </a:pPr>
            <a:r>
              <a:rPr lang="en-IN" sz="2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Mailaram Sai Chaitanya(2101CS41):</a:t>
            </a:r>
          </a:p>
          <a:p>
            <a:pPr rtl="0">
              <a:spcAft>
                <a:spcPts val="1200"/>
              </a:spcAft>
              <a:buNone/>
            </a:pPr>
            <a:r>
              <a:rPr lang="en-IN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IN" sz="2800" b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ine-tuned a BERT-base-uncased model for question answering using </a:t>
            </a:r>
            <a:r>
              <a:rPr lang="en-IN" sz="2800" b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LoRA,accurate</a:t>
            </a:r>
            <a:r>
              <a:rPr lang="en-IN" sz="2800" b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tokenization and answer span mapping, applied </a:t>
            </a:r>
            <a:r>
              <a:rPr lang="en-IN" sz="2800" b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LoRA</a:t>
            </a:r>
            <a:r>
              <a:rPr lang="en-IN" sz="2800" b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via PEFT, and used </a:t>
            </a:r>
            <a:r>
              <a:rPr lang="en-IN" sz="2800" b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HuggingFace's</a:t>
            </a:r>
            <a:r>
              <a:rPr lang="en-IN" sz="2800" b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Trainer API to train and evaluate the model.</a:t>
            </a:r>
          </a:p>
          <a:p>
            <a:pPr rtl="0">
              <a:spcAft>
                <a:spcPts val="1200"/>
              </a:spcAft>
              <a:buNone/>
            </a:pPr>
            <a:endParaRPr lang="en-IN" sz="2800" dirty="0">
              <a:solidFill>
                <a:schemeClr val="bg1"/>
              </a:solidFill>
            </a:endParaRPr>
          </a:p>
          <a:p>
            <a:pPr rtl="0">
              <a:spcAft>
                <a:spcPts val="1200"/>
              </a:spcAft>
              <a:buNone/>
            </a:pPr>
            <a:r>
              <a:rPr lang="en-IN" sz="28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Gonnabattula</a:t>
            </a:r>
            <a:r>
              <a:rPr lang="en-IN" sz="2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Sowjanya Kumar(2101CS85): </a:t>
            </a:r>
            <a:r>
              <a:rPr lang="en-IN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 have collected 100+ Manuals link on all Mobile Phones brands  from manualslib.com </a:t>
            </a:r>
            <a:r>
              <a:rPr lang="en-IN" sz="28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N" sz="28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and 300+ Question and Answering from the website like Reddit and from manuals. </a:t>
            </a:r>
            <a:endParaRPr lang="en-IN" sz="2800" b="0" dirty="0">
              <a:solidFill>
                <a:schemeClr val="bg1"/>
              </a:solidFill>
              <a:effectLst/>
            </a:endParaRPr>
          </a:p>
          <a:p>
            <a:pPr>
              <a:buNone/>
            </a:pPr>
            <a:br>
              <a:rPr lang="en-IN" sz="9600" dirty="0"/>
            </a:br>
            <a:endParaRPr lang="en-US" sz="10373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  <p:graphicFrame>
        <p:nvGraphicFramePr>
          <p:cNvPr id="14" name="TextBox 8">
            <a:extLst>
              <a:ext uri="{FF2B5EF4-FFF2-40B4-BE49-F238E27FC236}">
                <a16:creationId xmlns:a16="http://schemas.microsoft.com/office/drawing/2014/main" id="{31DA7EC6-29FA-48F0-47D1-CC0E30CB85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8925481"/>
              </p:ext>
            </p:extLst>
          </p:nvPr>
        </p:nvGraphicFramePr>
        <p:xfrm>
          <a:off x="6400800" y="6743700"/>
          <a:ext cx="10094373" cy="2697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EC9F858-2E22-FCE4-BE6D-DC8E6B6BE02C}"/>
              </a:ext>
            </a:extLst>
          </p:cNvPr>
          <p:cNvSpPr txBox="1"/>
          <p:nvPr/>
        </p:nvSpPr>
        <p:spPr>
          <a:xfrm>
            <a:off x="381000" y="3162300"/>
            <a:ext cx="17526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valuated the fine-tuned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LoRA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BERT QA model by loading the model and tokenizer, parsing multiple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SQuAD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-style JSON files, and preparing a validation dataset. Implemented a custom evaluation pipeline using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HuggingFace's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Trainer</a:t>
            </a:r>
            <a:r>
              <a:rPr lang="en-US" altLang="en-US" sz="2800" dirty="0">
                <a:solidFill>
                  <a:schemeClr val="bg1"/>
                </a:solidFill>
                <a:latin typeface="Arial Unicode MS"/>
              </a:rPr>
              <a:t> and assessed performance using standard </a:t>
            </a:r>
            <a:r>
              <a:rPr lang="en-US" altLang="en-US" sz="2800" dirty="0" err="1">
                <a:solidFill>
                  <a:schemeClr val="bg1"/>
                </a:solidFill>
                <a:latin typeface="Arial Unicode MS"/>
              </a:rPr>
              <a:t>SQuAD</a:t>
            </a:r>
            <a:r>
              <a:rPr lang="en-US" altLang="en-US" sz="2800" dirty="0">
                <a:solidFill>
                  <a:schemeClr val="bg1"/>
                </a:solidFill>
                <a:latin typeface="Arial Unicode MS"/>
              </a:rPr>
              <a:t> metrics like F1 Score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64BCB231216CC4C978D1508B722CE52" ma:contentTypeVersion="9" ma:contentTypeDescription="Create a new document." ma:contentTypeScope="" ma:versionID="94bcdb1234794b46e2f9cc68215a2156">
  <xsd:schema xmlns:xsd="http://www.w3.org/2001/XMLSchema" xmlns:xs="http://www.w3.org/2001/XMLSchema" xmlns:p="http://schemas.microsoft.com/office/2006/metadata/properties" xmlns:ns3="c91b5ec4-7f22-46a6-a32b-b1a9d52d620b" xmlns:ns4="bfe49d56-b7a3-45da-9029-5b7ad6813f8a" targetNamespace="http://schemas.microsoft.com/office/2006/metadata/properties" ma:root="true" ma:fieldsID="b47085df5e23294eb4b23a065e6a7bd8" ns3:_="" ns4:_="">
    <xsd:import namespace="c91b5ec4-7f22-46a6-a32b-b1a9d52d620b"/>
    <xsd:import namespace="bfe49d56-b7a3-45da-9029-5b7ad6813f8a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1b5ec4-7f22-46a6-a32b-b1a9d52d620b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e49d56-b7a3-45da-9029-5b7ad6813f8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91b5ec4-7f22-46a6-a32b-b1a9d52d620b" xsi:nil="true"/>
  </documentManagement>
</p:properties>
</file>

<file path=customXml/itemProps1.xml><?xml version="1.0" encoding="utf-8"?>
<ds:datastoreItem xmlns:ds="http://schemas.openxmlformats.org/officeDocument/2006/customXml" ds:itemID="{582948A4-2AE9-4630-A675-0BF1AE26F77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9C5484E-7E64-461E-AD4C-7C24A78292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1b5ec4-7f22-46a6-a32b-b1a9d52d620b"/>
    <ds:schemaRef ds:uri="bfe49d56-b7a3-45da-9029-5b7ad6813f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FDC6C17-A308-4FB0-9201-8CD7FE30B21D}">
  <ds:schemaRefs>
    <ds:schemaRef ds:uri="c91b5ec4-7f22-46a6-a32b-b1a9d52d620b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elements/1.1/"/>
    <ds:schemaRef ds:uri="bfe49d56-b7a3-45da-9029-5b7ad6813f8a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148</TotalTime>
  <Words>558</Words>
  <Application>Microsoft Office PowerPoint</Application>
  <PresentationFormat>Custom</PresentationFormat>
  <Paragraphs>90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Glacial Indifference Bold</vt:lpstr>
      <vt:lpstr>Roboto Mono</vt:lpstr>
      <vt:lpstr>Aptos Serif</vt:lpstr>
      <vt:lpstr>Arial</vt:lpstr>
      <vt:lpstr>Arial Unicode MS</vt:lpstr>
      <vt:lpstr>Garamond</vt:lpstr>
      <vt:lpstr>HK Grotesk</vt:lpstr>
      <vt:lpstr>HK Grotesk Italics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Green Modern Artificial Intelligence Presentation</dc:title>
  <dc:creator>DELL</dc:creator>
  <cp:lastModifiedBy>M Ravikumar</cp:lastModifiedBy>
  <cp:revision>4</cp:revision>
  <dcterms:created xsi:type="dcterms:W3CDTF">2006-08-16T00:00:00Z</dcterms:created>
  <dcterms:modified xsi:type="dcterms:W3CDTF">2025-04-18T18:23:05Z</dcterms:modified>
  <dc:identifier>DAGk_s_NtuM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0x010100364BCB231216CC4C978D1508B722CE52</vt:lpwstr>
  </property>
</Properties>
</file>

<file path=docProps/thumbnail.jpeg>
</file>